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330" r:id="rId5"/>
    <p:sldId id="301" r:id="rId7"/>
    <p:sldId id="308" r:id="rId8"/>
    <p:sldId id="331" r:id="rId9"/>
    <p:sldId id="332" r:id="rId10"/>
    <p:sldId id="309" r:id="rId11"/>
    <p:sldId id="313" r:id="rId12"/>
    <p:sldId id="323" r:id="rId13"/>
    <p:sldId id="324" r:id="rId14"/>
    <p:sldId id="325" r:id="rId15"/>
    <p:sldId id="322" r:id="rId16"/>
    <p:sldId id="321" r:id="rId17"/>
    <p:sldId id="326" r:id="rId18"/>
    <p:sldId id="310" r:id="rId19"/>
    <p:sldId id="315" r:id="rId20"/>
    <p:sldId id="316" r:id="rId21"/>
    <p:sldId id="317" r:id="rId22"/>
    <p:sldId id="318" r:id="rId23"/>
    <p:sldId id="314" r:id="rId24"/>
    <p:sldId id="358" r:id="rId25"/>
    <p:sldId id="359" r:id="rId26"/>
    <p:sldId id="327" r:id="rId27"/>
    <p:sldId id="328" r:id="rId28"/>
    <p:sldId id="329" r:id="rId29"/>
    <p:sldId id="311" r:id="rId30"/>
    <p:sldId id="319" r:id="rId31"/>
    <p:sldId id="320" r:id="rId32"/>
    <p:sldId id="312" r:id="rId33"/>
    <p:sldId id="307" r:id="rId34"/>
    <p:sldId id="25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287"/>
    <a:srgbClr val="007DD6"/>
    <a:srgbClr val="F8B551"/>
    <a:srgbClr val="007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88381"/>
  </p:normalViewPr>
  <p:slideViewPr>
    <p:cSldViewPr snapToGrid="0">
      <p:cViewPr varScale="1">
        <p:scale>
          <a:sx n="94" d="100"/>
          <a:sy n="94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速度更快：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hashMap</a:t>
            </a:r>
            <a:r>
              <a:rPr lang="zh-CN" altLang="en-US" dirty="0" smtClean="0"/>
              <a:t>数据结构优化，引入红黑树，减少查询、删除碰撞。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线程不安全，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HashTable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线程安全使用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synchronized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来保证线程安全，效率低。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ConcurrentHashMap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并发使用，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使用的是锁分段技术，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修改为无锁算法（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、对内存结构调整优化：栈、堆、方法区，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已经没有方法区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永久代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，而是将方法区直接放在一个与堆不相连的本地内存区域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(Native Memory)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，这个区域被叫做元空间。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Metaspace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MaxMetaspaceSize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XX:MaxPermSize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：设置最大的持久区的大小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XX:PermSize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：设置永久区的初始值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虚拟机栈(JVM Stack)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的是java方法执行的内存模型：每个方法被执行的时候都会创建一个"栈帧",用于存储局部变量表(包括参数)、操作栈、方法出口等信息。每个方法被调用到执行完的过程，就对应着一个栈帧在虚拟机栈中从入栈到出栈的过程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 堆是被所有线程共享的一块内存区域，在虚拟机启动时创建。此内存区域的唯一目的就是存放对象实例，几乎所有的对象实例都在这里分配内存。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方法区（Method Area）:方法区也称"永久代"，它用于存储虚拟机加载的类信息、常量、静态变量、是各个线程共享的内存区域。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便于并行：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StreamAPI</a:t>
            </a:r>
            <a:r>
              <a:rPr lang="zh-CN" altLang="en-US" dirty="0" smtClean="0"/>
              <a:t>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parallelStream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Java 8对于程序员的主要好处在于它提供了更多的编程工具和概念，能以更快，更重要的是能以更为简洁、更易于维护的方式解决新的或现有的编程问题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语言需要不断改进以跟进硬件的更新或满足程序员的期待（如果你还不够信服，想想COBOL还一度是商业上最重要的语言之一呢）。</a:t>
            </a:r>
            <a:endParaRPr lang="en-US" altLang="zh-CN" dirty="0"/>
          </a:p>
          <a:p>
            <a:r>
              <a:rPr lang="en-US" altLang="zh-CN" dirty="0"/>
              <a:t>要坚持下去，Java必须通过增加新功能来改进，而且只有新功能被人使用，变化才有意义。所以，使用Java 8，你就是在保护你作为Java程序员的职业生涯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注： 一般我们不需要定义函数式接口，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已经地定义好常用的函数式接口了，除非特别复杂的接口，需要自己定义。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默认方法是Java 8中引入的一个新特性，希望能借此以Щ容的方式改进API。现在，接口包含的方法签名在它的实现类中也可以不提供实现。那么，谁来具体实现这些方法呢？实际上，缺失的方法实现会作为接口的一部分由实现类继承（所以命名为默认实现），而无需由实现类提供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、左侧参数列表对应接口抽象方法的参数。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、右侧就是对抽象方法的实现功能。</a:t>
            </a:r>
            <a:endParaRPr lang="zh-CN" altLang="en-US" dirty="0" smtClean="0"/>
          </a:p>
          <a:p>
            <a:r>
              <a:rPr lang="en-US" altLang="zh-CN" dirty="0"/>
              <a:t>3</a:t>
            </a:r>
            <a:r>
              <a:rPr lang="zh-CN" altLang="en-US" dirty="0"/>
              <a:t>、函数式接口的抽象方法的签名基本上就是Lambda表达式的签名。我们将这种抽象方法叫作函数描ᤗቿ。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方法签名：</a:t>
            </a:r>
            <a:r>
              <a:rPr lang="zh-CN" altLang="en-US" dirty="0" smtClean="0">
                <a:effectLst/>
              </a:rPr>
              <a:t>方法名称</a:t>
            </a:r>
            <a:r>
              <a:rPr lang="en-US" altLang="zh-CN" dirty="0" smtClean="0">
                <a:effectLst/>
              </a:rPr>
              <a:t>+ </a:t>
            </a:r>
            <a:r>
              <a:rPr lang="zh-CN" altLang="en-US" dirty="0" smtClean="0">
                <a:effectLst/>
              </a:rPr>
              <a:t>参数列表（数量</a:t>
            </a:r>
            <a:r>
              <a:rPr lang="en-US" altLang="zh-CN" dirty="0" smtClean="0">
                <a:effectLst/>
              </a:rPr>
              <a:t>+</a:t>
            </a:r>
            <a:r>
              <a:rPr lang="zh-CN" altLang="en-US" dirty="0" smtClean="0">
                <a:effectLst/>
              </a:rPr>
              <a:t>类型</a:t>
            </a:r>
            <a:r>
              <a:rPr lang="en-US" altLang="zh-CN" dirty="0" smtClean="0">
                <a:effectLst/>
              </a:rPr>
              <a:t>+ </a:t>
            </a:r>
            <a:r>
              <a:rPr lang="zh-CN" altLang="en-US" dirty="0" smtClean="0">
                <a:effectLst/>
              </a:rPr>
              <a:t>顺序）</a:t>
            </a:r>
            <a:endParaRPr lang="en-US" altLang="zh-CN" dirty="0" smtClean="0"/>
          </a:p>
          <a:p>
            <a:r>
              <a:rPr lang="zh-CN" altLang="en-US" dirty="0" smtClean="0"/>
              <a:t>方法描述符：参数列表、返回类型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332105"/>
            <a:ext cx="1397635" cy="61912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rot="13500000">
            <a:off x="5533553" y="2211705"/>
            <a:ext cx="255270" cy="25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07404" y="2047875"/>
            <a:ext cx="468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新特性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-Lambda</a:t>
            </a:r>
            <a:endPara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4025" y="2731135"/>
            <a:ext cx="367452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采购研发部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4025" y="3669665"/>
            <a:ext cx="5812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吴凯丰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344262"/>
            <a:ext cx="69075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语言中引入了一个新的语法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和操作符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操作符为 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，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该操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作符被称 为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操作符或剪头操作符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分为 两个部分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左侧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指定了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表达式需要的所有参数 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右侧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指定了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体，即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表达式要执行 的功能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65" y="4297892"/>
            <a:ext cx="5054600" cy="24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9020" y="5307330"/>
            <a:ext cx="58527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zh-CN" altLang="en-US">
                <a:solidFill>
                  <a:srgbClr val="FF0000"/>
                </a:solidFill>
              </a:rPr>
              <a:t>在函数式接口上使用Lambda表达式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函数式接口：只定义一个抽象方法的接口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56" y="958932"/>
            <a:ext cx="119761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6" y="985652"/>
            <a:ext cx="11788584" cy="5729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820166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75657" y="1353787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从匿名类到 </a:t>
            </a:r>
            <a:r>
              <a:rPr lang="en-US" altLang="zh-CN" dirty="0"/>
              <a:t>Lambda </a:t>
            </a:r>
            <a:r>
              <a:rPr lang="zh-CN" altLang="en-US" dirty="0"/>
              <a:t>的转换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920528"/>
            <a:ext cx="8242300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34" y="5032004"/>
            <a:ext cx="10744200" cy="73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993899"/>
            <a:ext cx="12077700" cy="294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486564"/>
            <a:ext cx="11760200" cy="16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类型推断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403" y="1448790"/>
            <a:ext cx="952313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上述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表达式中的参数类型都是由编译器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推断得出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表达式中无需指定类型，程序依然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编译，这是因为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javac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根据程序的上下文，在后台 推断出了参数的类型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表达式的类型依赖于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上下文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环境，是由编译器推断出来的。这就是所谓的 “类型推断”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9800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函数式接口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203748"/>
            <a:ext cx="9175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函数式接口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包含一个抽象方法的接口，称为函数式接口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表达式来创建该接口的对象。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抛出一个受检异常，那么该异常需要在目标接口的抽象方 法上进行声明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可以在任意函数式接口上使用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FunctionalInterface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注解，这样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做可以检查它是否是一个函数式接口，同时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javadoc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也会包 含一条声明，说明这个接口是一个函数式接口。 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可以包含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Object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中的接口。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05724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自定义函数式接口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13" y="1212404"/>
            <a:ext cx="8394700" cy="226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3" y="3949264"/>
            <a:ext cx="6972300" cy="2247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9813" y="3586348"/>
            <a:ext cx="273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函数式接口使用泛型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4871847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参数传递 </a:t>
            </a:r>
            <a:r>
              <a:rPr lang="en-US" altLang="zh-CN" sz="2800" b="1" dirty="0"/>
              <a:t>Lambda 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8141" y="2680011"/>
            <a:ext cx="40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作为参数传递</a:t>
            </a:r>
            <a:r>
              <a:rPr kumimoji="1"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1" y="1206811"/>
            <a:ext cx="11515106" cy="147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1" y="3189897"/>
            <a:ext cx="10058400" cy="1473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8141" y="514923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作为参数传递 </a:t>
            </a:r>
            <a:r>
              <a:rPr lang="en-US" altLang="zh-CN" b="1" dirty="0"/>
              <a:t>Lambda </a:t>
            </a:r>
            <a:r>
              <a:rPr lang="zh-CN" altLang="en-US" b="1" dirty="0"/>
              <a:t>表达式</a:t>
            </a:r>
            <a:r>
              <a:rPr lang="en-US" altLang="zh-CN" dirty="0"/>
              <a:t>:</a:t>
            </a:r>
            <a:r>
              <a:rPr lang="zh-CN" altLang="en-US" dirty="0"/>
              <a:t>为了将 </a:t>
            </a:r>
            <a:r>
              <a:rPr lang="en-US" altLang="zh-CN" dirty="0"/>
              <a:t>Lambda </a:t>
            </a:r>
            <a:r>
              <a:rPr lang="zh-CN" altLang="en-US" dirty="0"/>
              <a:t>表达式作为参数传递</a:t>
            </a:r>
            <a:r>
              <a:rPr lang="zh-CN" altLang="en-US" dirty="0" smtClean="0"/>
              <a:t>，接 </a:t>
            </a:r>
            <a:r>
              <a:rPr lang="zh-CN" altLang="en-US" dirty="0"/>
              <a:t>收</a:t>
            </a:r>
            <a:r>
              <a:rPr lang="en-US" altLang="zh-CN" dirty="0"/>
              <a:t>Lambda </a:t>
            </a:r>
            <a:r>
              <a:rPr lang="zh-CN" altLang="en-US" dirty="0"/>
              <a:t>表达式的参数类型必须是与该 </a:t>
            </a:r>
            <a:r>
              <a:rPr lang="en-US" altLang="zh-CN" dirty="0"/>
              <a:t>Lambda </a:t>
            </a:r>
            <a:r>
              <a:rPr lang="zh-CN" altLang="en-US" dirty="0"/>
              <a:t>表达式兼容的函数式接口 的类型。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427700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内置四大函数式接口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1266" y="1021278"/>
          <a:ext cx="10284032" cy="44694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2937"/>
                <a:gridCol w="2279176"/>
                <a:gridCol w="2130911"/>
                <a:gridCol w="2571008"/>
              </a:tblGrid>
              <a:tr h="44694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函数式接口 </a:t>
                      </a:r>
                      <a:r>
                        <a:rPr lang="zh-CN" altLang="en-US" sz="1800" dirty="0" smtClean="0">
                          <a:effectLst/>
                        </a:rPr>
                        <a:t>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参数类型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返回类型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500">
                          <a:effectLst/>
                        </a:rPr>
                        <a:t>用途 </a:t>
                      </a:r>
                      <a:endParaRPr lang="ja-JP" altLang="en-US">
                        <a:effectLst/>
                      </a:endParaRPr>
                    </a:p>
                  </a:txBody>
                  <a:tcPr anchor="ctr"/>
                </a:tc>
              </a:tr>
              <a:tr h="782152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Consumer</a:t>
                      </a:r>
                      <a:r>
                        <a:rPr lang="en-US" sz="1800" dirty="0">
                          <a:effectLst/>
                        </a:rPr>
                        <a:t>&lt;</a:t>
                      </a:r>
                      <a:r>
                        <a:rPr lang="en-US" sz="1800" dirty="0" err="1">
                          <a:effectLst/>
                        </a:rPr>
                        <a:t>T</a:t>
                      </a:r>
                      <a:r>
                        <a:rPr lang="en-US" sz="1800" dirty="0">
                          <a:effectLst/>
                        </a:rPr>
                        <a:t>&gt; </a:t>
                      </a:r>
                      <a:r>
                        <a:rPr lang="en-US" sz="1800" dirty="0" err="1">
                          <a:effectLst/>
                        </a:rPr>
                        <a:t>消费型接口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void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对类型为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的对象应用操 作，包含方法</a:t>
                      </a:r>
                      <a:r>
                        <a:rPr lang="en-US" altLang="zh-CN" sz="1500">
                          <a:effectLst/>
                        </a:rPr>
                        <a:t>: void accept(T t)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782152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Supplier</a:t>
                      </a:r>
                      <a:r>
                        <a:rPr lang="en-US" sz="1800" dirty="0">
                          <a:effectLst/>
                        </a:rPr>
                        <a:t>&lt;</a:t>
                      </a:r>
                      <a:r>
                        <a:rPr lang="en-US" sz="1800" dirty="0" err="1">
                          <a:effectLst/>
                        </a:rPr>
                        <a:t>T</a:t>
                      </a:r>
                      <a:r>
                        <a:rPr lang="en-US" sz="1800" dirty="0">
                          <a:effectLst/>
                        </a:rPr>
                        <a:t>&gt; </a:t>
                      </a:r>
                      <a:r>
                        <a:rPr lang="en-US" sz="1800" dirty="0" err="1">
                          <a:effectLst/>
                        </a:rPr>
                        <a:t>供给型接口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无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返回类型为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的对象，包 含方法</a:t>
                      </a:r>
                      <a:r>
                        <a:rPr lang="en-US" altLang="zh-CN" sz="1500">
                          <a:effectLst/>
                        </a:rPr>
                        <a:t>:T get();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122909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Function&lt;T, R&gt; 函数型接口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R 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对类型为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的对象应用操 作，并返回结果。结果 是</a:t>
                      </a:r>
                      <a:r>
                        <a:rPr lang="en-US" altLang="zh-CN" sz="1500">
                          <a:effectLst/>
                        </a:rPr>
                        <a:t>R</a:t>
                      </a:r>
                      <a:r>
                        <a:rPr lang="zh-CN" altLang="en-US" sz="1500">
                          <a:effectLst/>
                        </a:rPr>
                        <a:t>类型的对象。包含方 法</a:t>
                      </a:r>
                      <a:r>
                        <a:rPr lang="en-US" altLang="zh-CN" sz="1500">
                          <a:effectLst/>
                        </a:rPr>
                        <a:t>:R apply(T t);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122909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Predicate&lt;T&gt; 断定型接口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boolean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确定类型为</a:t>
                      </a:r>
                      <a:r>
                        <a:rPr lang="en-US" altLang="zh-CN" sz="1500" dirty="0">
                          <a:effectLst/>
                        </a:rPr>
                        <a:t>T</a:t>
                      </a:r>
                      <a:r>
                        <a:rPr lang="zh-CN" altLang="en-US" sz="1500" dirty="0">
                          <a:effectLst/>
                        </a:rPr>
                        <a:t>的对象是否 满足某约束，并返回 </a:t>
                      </a:r>
                      <a:r>
                        <a:rPr lang="en-US" altLang="zh-CN" sz="1500" dirty="0" err="1">
                          <a:effectLst/>
                        </a:rPr>
                        <a:t>boolean</a:t>
                      </a:r>
                      <a:r>
                        <a:rPr lang="en-US" altLang="zh-CN" sz="1500" dirty="0">
                          <a:effectLst/>
                        </a:rPr>
                        <a:t> </a:t>
                      </a:r>
                      <a:r>
                        <a:rPr lang="zh-CN" altLang="en-US" sz="1500" dirty="0">
                          <a:effectLst/>
                        </a:rPr>
                        <a:t>值。包含方法 </a:t>
                      </a:r>
                      <a:r>
                        <a:rPr lang="en-US" altLang="zh-CN" sz="1500" dirty="0" err="1">
                          <a:effectLst/>
                        </a:rPr>
                        <a:t>boolean</a:t>
                      </a:r>
                      <a:r>
                        <a:rPr lang="en-US" altLang="zh-CN" sz="1500" dirty="0">
                          <a:effectLst/>
                        </a:rPr>
                        <a:t> test(T t);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876279" y="1569085"/>
            <a:ext cx="4066997" cy="461645"/>
            <a:chOff x="5881" y="2021"/>
            <a:chExt cx="3749" cy="727"/>
          </a:xfrm>
        </p:grpSpPr>
        <p:pic>
          <p:nvPicPr>
            <p:cNvPr id="2" name="图片 1" descr="矩形9拷贝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" y="2161"/>
              <a:ext cx="301" cy="44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315" y="2021"/>
              <a:ext cx="331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为什么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要关心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Java8</a:t>
              </a:r>
              <a:endPara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247472" y="2305686"/>
            <a:ext cx="443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新特性概述</a:t>
            </a:r>
            <a:endParaRPr lang="zh-CN" altLang="en-US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6726" y="3099435"/>
            <a:ext cx="3451613" cy="46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函数式接口、默认方法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46956" y="3865245"/>
            <a:ext cx="28853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46956" y="4688473"/>
            <a:ext cx="2885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方法引用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54" y="2394975"/>
            <a:ext cx="326531" cy="283210"/>
          </a:xfrm>
          <a:prstGeom prst="rect">
            <a:avLst/>
          </a:prstGeom>
        </p:spPr>
      </p:pic>
      <p:pic>
        <p:nvPicPr>
          <p:cNvPr id="22" name="图片 21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01" y="3178267"/>
            <a:ext cx="326531" cy="283210"/>
          </a:xfrm>
          <a:prstGeom prst="rect">
            <a:avLst/>
          </a:prstGeom>
        </p:spPr>
      </p:pic>
      <p:pic>
        <p:nvPicPr>
          <p:cNvPr id="24" name="图片 23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51" y="4784920"/>
            <a:ext cx="326531" cy="283210"/>
          </a:xfrm>
          <a:prstGeom prst="rect">
            <a:avLst/>
          </a:prstGeom>
        </p:spPr>
      </p:pic>
      <p:pic>
        <p:nvPicPr>
          <p:cNvPr id="25" name="图片 24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01" y="3969718"/>
            <a:ext cx="326531" cy="2832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420856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其他常用接口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0008" y="1021279"/>
          <a:ext cx="11637820" cy="55814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9455"/>
                <a:gridCol w="2909455"/>
                <a:gridCol w="2909455"/>
                <a:gridCol w="2909455"/>
              </a:tblGrid>
              <a:tr h="399912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函数式接口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参数类型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返回类型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500">
                          <a:effectLst/>
                        </a:rPr>
                        <a:t>用途 </a:t>
                      </a:r>
                      <a:endParaRPr lang="ja-JP" altLang="en-US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BiFunction</a:t>
                      </a:r>
                      <a:r>
                        <a:rPr lang="en-US" sz="1800" dirty="0">
                          <a:effectLst/>
                        </a:rPr>
                        <a:t>&lt;T, U, R&gt;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600" dirty="0">
                          <a:effectLst/>
                        </a:rPr>
                        <a:t>T, U </a:t>
                      </a:r>
                      <a:endParaRPr lang="hr-H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R 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对类型为 </a:t>
                      </a:r>
                      <a:r>
                        <a:rPr lang="en-US" altLang="zh-CN" sz="1400" dirty="0">
                          <a:effectLst/>
                        </a:rPr>
                        <a:t>T, U </a:t>
                      </a:r>
                      <a:r>
                        <a:rPr lang="zh-CN" altLang="en-US" sz="1400" dirty="0">
                          <a:effectLst/>
                        </a:rPr>
                        <a:t>参数应用 操作，返回 </a:t>
                      </a:r>
                      <a:r>
                        <a:rPr lang="en-US" altLang="zh-CN" sz="1400" dirty="0">
                          <a:effectLst/>
                        </a:rPr>
                        <a:t>R </a:t>
                      </a:r>
                      <a:r>
                        <a:rPr lang="zh-CN" altLang="en-US" sz="1400" dirty="0">
                          <a:effectLst/>
                        </a:rPr>
                        <a:t>类型的结 果。包含方法为</a:t>
                      </a:r>
                      <a:br>
                        <a:rPr lang="zh-CN" altLang="en-US" sz="1400" dirty="0">
                          <a:effectLst/>
                        </a:rPr>
                      </a:br>
                      <a:r>
                        <a:rPr lang="en-US" altLang="zh-CN" sz="1400" dirty="0">
                          <a:effectLst/>
                        </a:rPr>
                        <a:t>R apply(T t, U u);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UnaryOperator</a:t>
                      </a:r>
                      <a:r>
                        <a:rPr lang="en-US" sz="1800" dirty="0">
                          <a:effectLst/>
                        </a:rPr>
                        <a:t>&lt;T&gt; (</a:t>
                      </a:r>
                      <a:r>
                        <a:rPr lang="en-US" sz="1800" dirty="0" err="1">
                          <a:effectLst/>
                        </a:rPr>
                        <a:t>Function子接口</a:t>
                      </a:r>
                      <a:r>
                        <a:rPr lang="en-US" sz="1800" dirty="0">
                          <a:effectLst/>
                        </a:rPr>
                        <a:t>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的对象进行一 元运算，并返回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类型的 结果。包含方法为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T apply(T t);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BinaryOperator</a:t>
                      </a:r>
                      <a:r>
                        <a:rPr lang="en-US" sz="1800" dirty="0">
                          <a:effectLst/>
                        </a:rPr>
                        <a:t>&lt;T&gt; </a:t>
                      </a:r>
                      <a:endParaRPr lang="en-US" dirty="0">
                        <a:effectLst/>
                      </a:endParaRPr>
                    </a:p>
                    <a:p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BiFunction</a:t>
                      </a:r>
                      <a:r>
                        <a:rPr lang="en-US" sz="1800" dirty="0">
                          <a:effectLst/>
                        </a:rPr>
                        <a:t> 子接口)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T, T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的对象进行二 元运算，并返回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类型的 结果。包含方法为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T apply(T t1, T t2);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32291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effectLst/>
                        </a:rPr>
                        <a:t>BiConsumer</a:t>
                      </a:r>
                      <a:r>
                        <a:rPr lang="en-US" sz="1800" dirty="0" smtClean="0">
                          <a:effectLst/>
                        </a:rPr>
                        <a:t>&lt;T, </a:t>
                      </a:r>
                      <a:r>
                        <a:rPr lang="en-US" sz="1800" dirty="0">
                          <a:effectLst/>
                        </a:rPr>
                        <a:t>U&gt;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600">
                          <a:effectLst/>
                        </a:rPr>
                        <a:t>T, U </a:t>
                      </a:r>
                      <a:endParaRPr lang="hr-HR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void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T, U </a:t>
                      </a:r>
                      <a:r>
                        <a:rPr lang="zh-CN" altLang="en-US" sz="1400">
                          <a:effectLst/>
                        </a:rPr>
                        <a:t>参数应用 操作。包含方法为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void accept(T t, U u)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9980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ToIntFunction&lt;T&gt; </a:t>
                      </a:r>
                      <a:endParaRPr lang="en-US">
                        <a:effectLst/>
                      </a:endParaRPr>
                    </a:p>
                    <a:p>
                      <a:r>
                        <a:rPr lang="en-US" sz="1600">
                          <a:effectLst/>
                        </a:rPr>
                        <a:t>ToLongFunction&lt;T&gt; ToDoubleFunction&lt;T&gt;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long double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分别计算</a:t>
                      </a:r>
                      <a:r>
                        <a:rPr lang="en-US" altLang="zh-CN" sz="1400">
                          <a:effectLst/>
                        </a:rPr>
                        <a:t>int</a:t>
                      </a:r>
                      <a:r>
                        <a:rPr lang="zh-CN" altLang="en-US" sz="1400">
                          <a:effectLst/>
                        </a:rPr>
                        <a:t>、</a:t>
                      </a:r>
                      <a:r>
                        <a:rPr lang="en-US" altLang="zh-CN" sz="1400">
                          <a:effectLst/>
                        </a:rPr>
                        <a:t>long</a:t>
                      </a:r>
                      <a:r>
                        <a:rPr lang="zh-CN" altLang="en-US" sz="1400">
                          <a:effectLst/>
                        </a:rPr>
                        <a:t>、 </a:t>
                      </a:r>
                      <a:r>
                        <a:rPr lang="en-US" altLang="zh-CN" sz="1400">
                          <a:effectLst/>
                        </a:rPr>
                        <a:t>double</a:t>
                      </a:r>
                      <a:r>
                        <a:rPr lang="zh-CN" altLang="en-US" sz="1400">
                          <a:effectLst/>
                        </a:rPr>
                        <a:t>、值的函数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9980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IntFunction&lt;R&gt; LongFunction&lt;R&gt; DoubleFunction&lt;R&gt;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long double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effectLst/>
                        </a:rPr>
                        <a:t>R </a:t>
                      </a:r>
                      <a:endParaRPr lang="de-D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参数分别为</a:t>
                      </a:r>
                      <a:r>
                        <a:rPr lang="en-US" altLang="zh-CN" sz="1400" dirty="0" err="1">
                          <a:effectLst/>
                        </a:rPr>
                        <a:t>int</a:t>
                      </a:r>
                      <a:r>
                        <a:rPr lang="zh-CN" altLang="en-US" sz="1400" dirty="0">
                          <a:effectLst/>
                        </a:rPr>
                        <a:t>、</a:t>
                      </a:r>
                      <a:r>
                        <a:rPr lang="en-US" altLang="zh-CN" sz="1400" dirty="0">
                          <a:effectLst/>
                        </a:rPr>
                        <a:t>long</a:t>
                      </a:r>
                      <a:r>
                        <a:rPr lang="zh-CN" altLang="en-US" sz="1400" dirty="0">
                          <a:effectLst/>
                        </a:rPr>
                        <a:t>、 </a:t>
                      </a:r>
                      <a:r>
                        <a:rPr lang="en-US" altLang="zh-CN" sz="1400" dirty="0">
                          <a:effectLst/>
                        </a:rPr>
                        <a:t>double </a:t>
                      </a:r>
                      <a:r>
                        <a:rPr lang="zh-CN" altLang="en-US" sz="1400" dirty="0">
                          <a:effectLst/>
                        </a:rPr>
                        <a:t>类型的函数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855277"/>
            <a:ext cx="917511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表达式的快捷写法，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当要传递给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体的操作，已经有实现的方法了，可以使用方法引用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方法引用是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表达式的另外一种表现形式。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方法引用让你可以重复使用现有的方法定义，并像Lambda一样传递它们。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实现抽象方法的参数列表，必须与方法引用方法的参数列表保持一致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!)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方法引用的返回值类型与抽象方法的返回值类型一致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void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855277"/>
            <a:ext cx="91751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使用操作符 “::” 将方法名和对象或类的名字分隔开来，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目标引用放在分隔符::前，方法的名称放在后面 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如下三种主要使用情况: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现有对象的实例方法引用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 :: 实例方法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静态方法的方法引用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 :: 静态方法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任意类型实例方法的引用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 :: 实例方法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4931410"/>
            <a:ext cx="7896225" cy="118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1023620"/>
            <a:ext cx="8315325" cy="520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55" y="1180770"/>
            <a:ext cx="5334000" cy="231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47" y="3611088"/>
            <a:ext cx="10426700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9800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构造器引用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735" y="1270635"/>
            <a:ext cx="91751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ClassName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::new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与函数式接口相结合，自动与函数式接口中方法兼容。 可以把构造器引用赋值给定义的方法，与构造器参数 列表要与接口中抽象方法的参数列表一致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3623945"/>
            <a:ext cx="7505700" cy="260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数组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0615" y="1271270"/>
            <a:ext cx="917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type[] :: new 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3" y="2597571"/>
            <a:ext cx="10426700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155147"/>
            <a:ext cx="9175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 8</a:t>
            </a:r>
            <a:r>
              <a:rPr lang="zh-CN" altLang="en-US" dirty="0"/>
              <a:t>中允许接口中包含具有具体实现的方法，该方法称为 “默认方法”，默认方法使用 </a:t>
            </a:r>
            <a:r>
              <a:rPr lang="en-US" altLang="zh-CN" dirty="0"/>
              <a:t>default </a:t>
            </a:r>
            <a:r>
              <a:rPr lang="zh-CN" altLang="en-US" dirty="0"/>
              <a:t>关键字修饰。 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79" y="2632475"/>
            <a:ext cx="6337300" cy="3314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1853" y="20544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155147"/>
            <a:ext cx="9175115" cy="379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接口默认方法的”类优先”原则： 若一个接口中定义了一个默认方法，而另外一个父类或接口中 又定义了一个同名的方法</a:t>
            </a:r>
            <a:r>
              <a:rPr lang="zh-CN" altLang="en-US" dirty="0" smtClean="0"/>
              <a:t>时，使用一下规则判别：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类中的方法优先级最高。类或父类中声明的方法的优先级高于任何声明为默认方法的优先级。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 如果无法依据第一条进行判断，那么子接口的优先级更高：函数签名相同时，优先选择拥有最具体实现的默认方法的接口，即如果B继承了A，那么B就比A更加具体。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 最后，如果还是无法判断，继承了多个接口的类必须通过显式覆盖或调用期望的方法，显式地选择使用哪一个默认方法的实现。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Ø"/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635" y="1947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3" y="982682"/>
            <a:ext cx="6218547" cy="1548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13" y="2817256"/>
            <a:ext cx="6748978" cy="1660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84" y="4754122"/>
            <a:ext cx="7556500" cy="1568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33924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为什么要关心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Java8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4" y="1084008"/>
            <a:ext cx="106588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</a:t>
            </a:r>
            <a:r>
              <a:rPr lang="en-US" altLang="zh-CN" dirty="0"/>
              <a:t>1998</a:t>
            </a:r>
            <a:r>
              <a:rPr lang="zh-CN" altLang="en-US" dirty="0"/>
              <a:t>年</a:t>
            </a:r>
            <a:r>
              <a:rPr lang="en-US" altLang="zh-CN" dirty="0"/>
              <a:t>JDK 1.0</a:t>
            </a:r>
            <a:r>
              <a:rPr lang="zh-CN" altLang="en-US" dirty="0"/>
              <a:t>（</a:t>
            </a:r>
            <a:r>
              <a:rPr lang="en-US" altLang="zh-CN" dirty="0"/>
              <a:t>Java 1.0</a:t>
            </a:r>
            <a:r>
              <a:rPr lang="zh-CN" altLang="en-US" dirty="0"/>
              <a:t>）发布以来，</a:t>
            </a:r>
            <a:r>
              <a:rPr lang="en-US" altLang="zh-CN" dirty="0"/>
              <a:t>Java</a:t>
            </a:r>
            <a:r>
              <a:rPr lang="zh-CN" altLang="en-US" dirty="0"/>
              <a:t>已经受到了学生、项目经理和程序员等一大</a:t>
            </a:r>
            <a:r>
              <a:rPr lang="zh-CN" altLang="en-US" dirty="0" smtClean="0"/>
              <a:t>批活跃</a:t>
            </a:r>
            <a:r>
              <a:rPr lang="zh-CN" altLang="en-US" dirty="0"/>
              <a:t>用户的欢迎。这一语言极富活力，不断被用在大大小小的项目里。从</a:t>
            </a:r>
            <a:r>
              <a:rPr lang="en-US" altLang="zh-CN" dirty="0"/>
              <a:t>Java 1.1</a:t>
            </a:r>
            <a:r>
              <a:rPr lang="zh-CN" altLang="en-US" dirty="0"/>
              <a:t>（</a:t>
            </a:r>
            <a:r>
              <a:rPr lang="en-US" altLang="zh-CN" dirty="0"/>
              <a:t>1997</a:t>
            </a:r>
            <a:r>
              <a:rPr lang="zh-CN" altLang="en-US" dirty="0"/>
              <a:t>年） </a:t>
            </a:r>
            <a:r>
              <a:rPr lang="zh-CN" altLang="en-US" dirty="0" smtClean="0"/>
              <a:t>一直</a:t>
            </a:r>
            <a:r>
              <a:rPr lang="zh-CN" altLang="en-US" dirty="0"/>
              <a:t>到</a:t>
            </a:r>
            <a:r>
              <a:rPr lang="en-US" altLang="zh-CN" dirty="0"/>
              <a:t>Java 7</a:t>
            </a:r>
            <a:r>
              <a:rPr lang="zh-CN" altLang="en-US" dirty="0"/>
              <a:t>（</a:t>
            </a:r>
            <a:r>
              <a:rPr lang="en-US" altLang="zh-CN" dirty="0"/>
              <a:t>2011</a:t>
            </a:r>
            <a:r>
              <a:rPr lang="zh-CN" altLang="en-US" dirty="0"/>
              <a:t>年），</a:t>
            </a:r>
            <a:r>
              <a:rPr lang="en-US" altLang="zh-CN" dirty="0"/>
              <a:t>Java</a:t>
            </a:r>
            <a:r>
              <a:rPr lang="zh-CN" altLang="en-US" dirty="0"/>
              <a:t>通过增加新功能，不断得到良好的升级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Java </a:t>
            </a:r>
            <a:r>
              <a:rPr lang="en-US" altLang="zh-CN" dirty="0"/>
              <a:t>8</a:t>
            </a:r>
            <a:r>
              <a:rPr lang="zh-CN" altLang="en-US" dirty="0"/>
              <a:t>则是在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zh-CN" altLang="en-US" dirty="0" smtClean="0"/>
              <a:t>发布的，为什么</a:t>
            </a:r>
            <a:r>
              <a:rPr lang="zh-CN" altLang="en-US" dirty="0"/>
              <a:t>你应该关心</a:t>
            </a:r>
            <a:r>
              <a:rPr lang="en-US" altLang="zh-CN" dirty="0"/>
              <a:t>Java 8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Java </a:t>
            </a:r>
            <a:r>
              <a:rPr lang="en-US" altLang="zh-CN" dirty="0"/>
              <a:t>8</a:t>
            </a:r>
            <a:r>
              <a:rPr lang="zh-CN" altLang="en-US" dirty="0"/>
              <a:t>所做的改变，在许多方面比</a:t>
            </a:r>
            <a:r>
              <a:rPr lang="en-US" altLang="zh-CN" dirty="0"/>
              <a:t>Java</a:t>
            </a:r>
            <a:r>
              <a:rPr lang="zh-CN" altLang="en-US" dirty="0"/>
              <a:t>历史上任何一次改变都深远 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速度更快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代码更少（增加新语法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方法传递代码 片段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强大的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StreamAPI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便于并行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最大化减少空指针异常 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Optional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稳定</a:t>
            </a:r>
            <a:br>
              <a:rPr lang="zh-CN" altLang="en-US" dirty="0" smtClean="0"/>
            </a:b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接口静态方法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03" y="1585198"/>
            <a:ext cx="8839695" cy="5093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647" y="843895"/>
            <a:ext cx="741246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  </a:t>
            </a:r>
            <a:r>
              <a:rPr lang="en-US" altLang="zh-CN" b="1" dirty="0">
                <a:latin typeface="宋体" panose="02010600030101010101" pitchFamily="2" charset="-122"/>
              </a:rPr>
              <a:t>Java8 </a:t>
            </a:r>
            <a:r>
              <a:rPr lang="zh-CN" altLang="en-US" b="1" dirty="0">
                <a:latin typeface="宋体" panose="02010600030101010101" pitchFamily="2" charset="-122"/>
              </a:rPr>
              <a:t>中，接口中允许添加静态方法。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01021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重点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1313939" y="1335463"/>
            <a:ext cx="6875780" cy="4187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Lambda表达式可以写的地方只能是函数式接口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辨别默认方法的方式：default关键字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函数式接口：只定义一个抽象方法的接口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函数式接口可以存在默认方法、静态方法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四大函数式接口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方法引用</a:t>
            </a:r>
            <a:endParaRPr kumimoji="1"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kumimoji="1"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345" y="2138045"/>
            <a:ext cx="4638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332105"/>
            <a:ext cx="139763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95090" y="3341370"/>
            <a:ext cx="4402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钢铁电商  赢在钢银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980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新特性概述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7335" y="1032933"/>
            <a:ext cx="910717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方法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引用与构造器引用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Stream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 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接口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中的默认方法与静态方法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时间日期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Optional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取代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其他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新特性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err="1"/>
              <a:t>CompletableFuture</a:t>
            </a:r>
            <a:r>
              <a:rPr lang="en-US" altLang="zh-CN" sz="2400" dirty="0"/>
              <a:t> 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注解、类库更新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20138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0" y="1161630"/>
            <a:ext cx="6992109" cy="27198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08" y="4516309"/>
            <a:ext cx="6007100" cy="180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28308" y="4093081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Lambda</a:t>
            </a:r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57969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2-1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需求：获取当前公司中年龄大于</a:t>
            </a:r>
            <a:r>
              <a:rPr lang="en-US" altLang="zh-CN" dirty="0"/>
              <a:t>35</a:t>
            </a:r>
            <a:r>
              <a:rPr lang="zh-CN" altLang="en-US" dirty="0"/>
              <a:t>的员工信息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8" y="1695867"/>
            <a:ext cx="6096000" cy="20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31" y="3789918"/>
            <a:ext cx="4216400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83" y="4537769"/>
            <a:ext cx="92202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57969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2-2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需求：获取当前公司中年龄大于</a:t>
            </a:r>
            <a:r>
              <a:rPr lang="en-US" altLang="zh-CN" dirty="0"/>
              <a:t>35</a:t>
            </a:r>
            <a:r>
              <a:rPr lang="zh-CN" altLang="en-US" dirty="0"/>
              <a:t>的员工信息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8" y="4669768"/>
            <a:ext cx="748030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" y="1871880"/>
            <a:ext cx="8369300" cy="1358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9635" y="3889433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Jdk8-Lambda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写法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20138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</a:t>
            </a:r>
            <a:r>
              <a:rPr lang="zh-CN" altLang="en-US" dirty="0" smtClean="0"/>
              <a:t>中员工薪水大于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按薪水排序，获取前两条员工名称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8" y="1853346"/>
            <a:ext cx="7924800" cy="1435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9635" y="4221137"/>
            <a:ext cx="919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需求：获取当前公司中</a:t>
            </a:r>
            <a:r>
              <a:rPr lang="zh-CN" altLang="en-US" dirty="0" smtClean="0"/>
              <a:t>员工年龄大于</a:t>
            </a:r>
            <a:r>
              <a:rPr lang="en-US" altLang="zh-CN" dirty="0" smtClean="0"/>
              <a:t>35</a:t>
            </a:r>
            <a:r>
              <a:rPr lang="zh-CN" altLang="en-US" dirty="0" smtClean="0"/>
              <a:t>按</a:t>
            </a:r>
            <a:r>
              <a:rPr lang="zh-CN" altLang="en-US" dirty="0"/>
              <a:t>薪水排序</a:t>
            </a:r>
            <a:r>
              <a:rPr lang="zh-CN" altLang="en-US" dirty="0" smtClean="0"/>
              <a:t>，舍弃第一条，取</a:t>
            </a:r>
            <a:r>
              <a:rPr lang="en-US" altLang="zh-CN" dirty="0" smtClean="0"/>
              <a:t>10</a:t>
            </a:r>
            <a:r>
              <a:rPr lang="zh-CN" altLang="en-US" dirty="0" smtClean="0"/>
              <a:t>条后按年龄分组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68" y="4773860"/>
            <a:ext cx="8877300" cy="149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322281"/>
            <a:ext cx="917511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是一个匿名函数，我们可以把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表达式理解为是一段可以传递的代码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将代码 像数据一样进行传递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),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写出更简洁、更灵活的代码。作为一种更紧凑的代码风格，使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的语言表达能力得到了提升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式理解为简洁地表示可传递的匿名函数的一种方式：它没有名称，但它有参数列表、函数主体、返回类型，可能还有一个可以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抛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出的异常列表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Lambda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表达式需要“函数式接口的支持”。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5" y="3388360"/>
            <a:ext cx="6696075" cy="124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3477</Words>
  <Application>WPS 演示</Application>
  <PresentationFormat>宽屏</PresentationFormat>
  <Paragraphs>362</Paragraphs>
  <Slides>32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晴风</cp:lastModifiedBy>
  <cp:revision>928</cp:revision>
  <dcterms:created xsi:type="dcterms:W3CDTF">2018-11-23T00:19:00Z</dcterms:created>
  <dcterms:modified xsi:type="dcterms:W3CDTF">2019-07-24T07:13:38Z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